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7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842B7-4076-49E0-ADDA-7141C2DA5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9F143-6983-433E-9741-7A785C7434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FD560-FD14-47DC-87C2-B7512E31D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D74C-21AD-4897-8D03-3BACF6B63DEE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A5D64-F9A7-41C4-ABD0-1432A9955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52CF6-FA8A-474A-A998-410B6EAF5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50751-CAED-4C88-B05D-16FA1508B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83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0BEB4-9480-4DE9-AA73-EF37993FB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0C0B5B-81C6-4FE3-9750-2F68AEE75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84B87-2DC7-4424-A644-6275301AF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D74C-21AD-4897-8D03-3BACF6B63DEE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FDE67-9BE6-4814-ABFC-C09A6D948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D44DE-DE28-443D-B1FA-C2A1CD907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50751-CAED-4C88-B05D-16FA1508B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80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56A7EC-E475-4208-979D-182EE8BEC7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63FFE9-5C2A-486F-A46E-41E8F03BA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C15F2-468D-412C-B250-279459D67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D74C-21AD-4897-8D03-3BACF6B63DEE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4A530-B321-4ABC-B78D-B6B6BA589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01DC9-9553-44BC-8B7D-C85AF9DF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50751-CAED-4C88-B05D-16FA1508B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8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C4EAC-5F83-4662-9FA5-DBC4EEA9A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6B7E7-7598-4253-97B9-F43C9DD6E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59744-1613-4EBC-9657-81B16A2BA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D74C-21AD-4897-8D03-3BACF6B63DEE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CD1C7-BE0D-48D9-9C20-AED62B2DD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6014D-4C1F-433C-8F98-E8A0D7299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50751-CAED-4C88-B05D-16FA1508B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54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FB1E6-41DE-4742-B7C1-079EE4ED9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D00CB-D05C-4841-902E-CA5C0CCD7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4F6C5-8925-4DC7-8C16-0DE88B229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D74C-21AD-4897-8D03-3BACF6B63DEE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6AD28-0DCA-4EC3-A724-164BD7FCA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B2BD5-793D-49FB-8D56-CFB603F3A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50751-CAED-4C88-B05D-16FA1508B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3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6630D-96D0-4A7D-B841-961679B09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7B453-0AC5-4159-8AA9-35F585626D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D51A5B-5E19-4765-8E60-096305831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DADBB-1633-4502-8B59-F9476B10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D74C-21AD-4897-8D03-3BACF6B63DEE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86A3C-71DB-438C-9E13-D6D3136FD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879C1-B735-4968-8B23-D6060F2D0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50751-CAED-4C88-B05D-16FA1508B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67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80596-8900-4C90-B406-9A5788396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8260D-6302-4FFF-93CD-34F7D5CAC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2B9-D448-4325-8EF8-58AE273A4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D241ED-6E7D-4F9D-9871-ADA8C5C289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61A63A-6914-4A32-AB8B-7685F707D8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E9DAF0-76D6-4E2F-B216-70DB595D5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D74C-21AD-4897-8D03-3BACF6B63DEE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933FB3-43E6-4008-B656-D48CD7507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54250-F285-4BFD-9DB5-E15C32830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50751-CAED-4C88-B05D-16FA1508B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29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DA81-0139-4D06-B865-9E8DC342B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6B932C-C209-4ADB-BDB6-9D421A0BC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D74C-21AD-4897-8D03-3BACF6B63DEE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3C7313-5F65-4BD8-9EEE-079D11B53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52A3CE-C375-457A-90DF-75BF8FCA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50751-CAED-4C88-B05D-16FA1508B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9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F4E4BD-A9FE-449A-B22E-CDFC9368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D74C-21AD-4897-8D03-3BACF6B63DEE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DF0E2-B23F-4095-8EAF-4F74004E6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A6B21-B077-46DE-AB2F-337435539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50751-CAED-4C88-B05D-16FA1508B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94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DC5FE-DD94-4BAD-A57C-09047575B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C6D5D-0372-42D5-BFD4-AAF9467D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3DAD2-27B1-4655-A66A-8B47E5B96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AE48B-C1AC-4FE2-BF97-36ADFD96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D74C-21AD-4897-8D03-3BACF6B63DEE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C945B-F5EC-4CD6-B0BA-C0E3900C5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4CF507-B4E7-4B83-BE45-1D175E255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50751-CAED-4C88-B05D-16FA1508B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33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801A7-B01F-48F6-8DCF-E0AE5E4E4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3D99C-89FD-4CFF-9BE2-CDAA67901B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881B5-FD06-4738-81E8-F3D4777F6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59F33-7584-4ED9-ABA4-E2EC4C2B6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D74C-21AD-4897-8D03-3BACF6B63DEE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16DB61-8505-41C7-A7D9-F62C5FD4F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C5CC5-7370-4914-BB76-1C3ADB7B9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50751-CAED-4C88-B05D-16FA1508B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94D4D3-9B44-48DB-A2F5-282FD48F4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0119A-0ECC-4370-8EF2-55105E8DC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42BE4-E66D-433B-AFCB-1D61456234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7D74C-21AD-4897-8D03-3BACF6B63DEE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B31FD-454F-4CCC-A6E8-D70FBC9E1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B98EA-7439-4958-BD17-AB2E00861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50751-CAED-4C88-B05D-16FA1508B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60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5586FD-3F85-43F5-847A-7D3FB61C1A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Discovering Braille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D0BB539-5CE6-49E4-9CEF-600505BB4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6564" y="3602038"/>
            <a:ext cx="5713125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CBBC9B0B-4D6F-4210-826F-21F523654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564" y="3602039"/>
            <a:ext cx="5713125" cy="1655762"/>
          </a:xfrm>
          <a:prstGeom prst="rect">
            <a:avLst/>
          </a:prstGeom>
          <a:ln w="635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2100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758837-9C8F-4849-9D82-9EFFF02D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365126"/>
            <a:ext cx="10973179" cy="9207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Braille Books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(Available from the Kentucky Talking Book Library)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19D8AAE-C7F2-4214-97A7-E4D4A9E6AC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925" y="1825624"/>
            <a:ext cx="5314571" cy="4467149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Braille books usually come in multiple parts, called volumes.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average braille book for adults has 3 volumes.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books can be much larger.  This one has 10 volumes.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Bible has 24 braille volumes!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F0A96A0-9F5D-4C83-9B5A-38B0ACBCB1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Chart, treemap chart&#10;&#10;Description automatically generated">
            <a:extLst>
              <a:ext uri="{FF2B5EF4-FFF2-40B4-BE49-F238E27FC236}">
                <a16:creationId xmlns:a16="http://schemas.microsoft.com/office/drawing/2014/main" id="{56EB0659-37A3-4A2C-A25A-A9C5A1F2E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709814"/>
            <a:ext cx="5496304" cy="4582960"/>
          </a:xfrm>
          <a:prstGeom prst="rect">
            <a:avLst/>
          </a:prstGeom>
          <a:ln w="6350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B1C638-BC7F-4CAC-8967-FA1A14C1C23F}"/>
              </a:ext>
            </a:extLst>
          </p:cNvPr>
          <p:cNvCxnSpPr>
            <a:cxnSpLocks/>
          </p:cNvCxnSpPr>
          <p:nvPr/>
        </p:nvCxnSpPr>
        <p:spPr>
          <a:xfrm>
            <a:off x="4471988" y="3429000"/>
            <a:ext cx="1828800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A3144C-B7C4-4C60-B25E-4C7A18DEA8D2}"/>
              </a:ext>
            </a:extLst>
          </p:cNvPr>
          <p:cNvCxnSpPr>
            <a:cxnSpLocks/>
          </p:cNvCxnSpPr>
          <p:nvPr/>
        </p:nvCxnSpPr>
        <p:spPr>
          <a:xfrm>
            <a:off x="2438400" y="4543425"/>
            <a:ext cx="6462319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818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89864-3AF3-46B4-AEED-51CCEAA52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braille still necessary with audiobooks and computer screen readers?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DF740-E580-4699-BB57-EAC8D607D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5975"/>
            <a:ext cx="10515600" cy="41005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course! There is no substitute for the ability to read, whether using print or braille.  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Braille is essential for learning grammar, spelling, punctuation, and formatting.</a:t>
            </a:r>
          </a:p>
          <a:p>
            <a:r>
              <a:rPr lang="en-US" dirty="0">
                <a:solidFill>
                  <a:srgbClr val="CC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a small number of all books published are available in audio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Braille literacy is important for success in school, work, and daily life.  Just think about how many times a day you read without realizing it!</a:t>
            </a:r>
          </a:p>
        </p:txBody>
      </p:sp>
    </p:spTree>
    <p:extLst>
      <p:ext uri="{BB962C8B-B14F-4D97-AF65-F5344CB8AC3E}">
        <p14:creationId xmlns:p14="http://schemas.microsoft.com/office/powerpoint/2010/main" val="3399279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A3C9-F1F7-40A6-92A6-D8919D033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972" y="365125"/>
            <a:ext cx="768011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public places have braille signs.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D0705BB7-D0E1-47CD-876C-0FAF6EA26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75" y="1343026"/>
            <a:ext cx="4442235" cy="1754957"/>
          </a:xfrm>
        </p:spPr>
      </p:pic>
      <p:pic>
        <p:nvPicPr>
          <p:cNvPr id="7" name="Picture 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123A8086-B1FF-403D-B97C-C68B02471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189" y="3485224"/>
            <a:ext cx="4010201" cy="3007651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8D8FD22-D035-4869-AC13-3B75C82A2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72" y="3415554"/>
            <a:ext cx="4564996" cy="3195729"/>
          </a:xfrm>
          <a:prstGeom prst="rect">
            <a:avLst/>
          </a:prstGeom>
        </p:spPr>
      </p:pic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id="{817C73C3-47C1-4BF1-82D8-1523C0C1E1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626" y="3429000"/>
            <a:ext cx="2447134" cy="3007651"/>
          </a:xfrm>
          <a:prstGeom prst="rect">
            <a:avLst/>
          </a:prstGeom>
        </p:spPr>
      </p:pic>
      <p:pic>
        <p:nvPicPr>
          <p:cNvPr id="1026" name="Picture 2" descr="GRTC Enhances Braille Signage at Bus Stops | GRTC">
            <a:extLst>
              <a:ext uri="{FF2B5EF4-FFF2-40B4-BE49-F238E27FC236}">
                <a16:creationId xmlns:a16="http://schemas.microsoft.com/office/drawing/2014/main" id="{B65A9CB7-0E81-4FA2-9A6A-25AA822C7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760" y="365125"/>
            <a:ext cx="2217040" cy="295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761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23E6B-0A93-49C8-9933-9D45E572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91213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for examples of braille wherever you go.</a:t>
            </a:r>
          </a:p>
        </p:txBody>
      </p:sp>
      <p:pic>
        <p:nvPicPr>
          <p:cNvPr id="7" name="Content Placeholder 6" descr="Graphical user interface&#10;&#10;Description automatically generated">
            <a:extLst>
              <a:ext uri="{FF2B5EF4-FFF2-40B4-BE49-F238E27FC236}">
                <a16:creationId xmlns:a16="http://schemas.microsoft.com/office/drawing/2014/main" id="{3A3BF64A-6692-45F9-BB60-38A9FE46CD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3503"/>
            <a:ext cx="5519737" cy="4242594"/>
          </a:xfrm>
        </p:spPr>
      </p:pic>
      <p:pic>
        <p:nvPicPr>
          <p:cNvPr id="9" name="Content Placeholder 8" descr="A close-up of a cell phone&#10;&#10;Description automatically generated with low confidence">
            <a:extLst>
              <a:ext uri="{FF2B5EF4-FFF2-40B4-BE49-F238E27FC236}">
                <a16:creationId xmlns:a16="http://schemas.microsoft.com/office/drawing/2014/main" id="{2D0970E7-E677-4B98-BD06-68AE940044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264442"/>
            <a:ext cx="4222552" cy="5274470"/>
          </a:xfrm>
        </p:spPr>
      </p:pic>
    </p:spTree>
    <p:extLst>
      <p:ext uri="{BB962C8B-B14F-4D97-AF65-F5344CB8AC3E}">
        <p14:creationId xmlns:p14="http://schemas.microsoft.com/office/powerpoint/2010/main" val="1250872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34243-AF16-4BB1-996B-412C9E1D9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506" y="365125"/>
            <a:ext cx="6720165" cy="186372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about at  home?  A braille labeler can be very helpful.</a:t>
            </a:r>
          </a:p>
        </p:txBody>
      </p:sp>
      <p:pic>
        <p:nvPicPr>
          <p:cNvPr id="5" name="Content Placeholder 4" descr="A can of soda next to a can of soda&#10;&#10;Description automatically generated with low confidence">
            <a:extLst>
              <a:ext uri="{FF2B5EF4-FFF2-40B4-BE49-F238E27FC236}">
                <a16:creationId xmlns:a16="http://schemas.microsoft.com/office/drawing/2014/main" id="{F2D63794-16BF-4035-9680-2839D6FA7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07" y="2598029"/>
            <a:ext cx="3150823" cy="3894845"/>
          </a:xfrm>
        </p:spPr>
      </p:pic>
      <p:pic>
        <p:nvPicPr>
          <p:cNvPr id="7" name="Picture 6" descr="A glass with a liquid in it&#10;&#10;Description automatically generated with medium confidence">
            <a:extLst>
              <a:ext uri="{FF2B5EF4-FFF2-40B4-BE49-F238E27FC236}">
                <a16:creationId xmlns:a16="http://schemas.microsoft.com/office/drawing/2014/main" id="{A3969D88-3EF6-42D7-84BC-79900BB1B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671" y="258763"/>
            <a:ext cx="2060869" cy="2543175"/>
          </a:xfrm>
          <a:prstGeom prst="rect">
            <a:avLst/>
          </a:prstGeom>
        </p:spPr>
      </p:pic>
      <p:pic>
        <p:nvPicPr>
          <p:cNvPr id="9" name="Picture 8" descr="A picture containing table, indoor, sitting, cup&#10;&#10;Description automatically generated">
            <a:extLst>
              <a:ext uri="{FF2B5EF4-FFF2-40B4-BE49-F238E27FC236}">
                <a16:creationId xmlns:a16="http://schemas.microsoft.com/office/drawing/2014/main" id="{D664E98A-B807-4C3C-8510-26E9C8A4B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644" y="265735"/>
            <a:ext cx="2060869" cy="2543175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34CEF6F-2F6E-497D-97BC-276C59864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34" y="2598031"/>
            <a:ext cx="2921133" cy="3894844"/>
          </a:xfrm>
          <a:prstGeom prst="rect">
            <a:avLst/>
          </a:prstGeom>
        </p:spPr>
      </p:pic>
      <p:pic>
        <p:nvPicPr>
          <p:cNvPr id="13" name="Picture 12" descr="A close-up of a digital clock&#10;&#10;Description automatically generated with low confidence">
            <a:extLst>
              <a:ext uri="{FF2B5EF4-FFF2-40B4-BE49-F238E27FC236}">
                <a16:creationId xmlns:a16="http://schemas.microsoft.com/office/drawing/2014/main" id="{A8942194-DA19-4AC7-BEAE-DA3C5F372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671" y="3062994"/>
            <a:ext cx="4741748" cy="342988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4CD0D63-22AE-4DBE-96E2-50FCE33852D2}"/>
              </a:ext>
            </a:extLst>
          </p:cNvPr>
          <p:cNvSpPr/>
          <p:nvPr/>
        </p:nvSpPr>
        <p:spPr>
          <a:xfrm>
            <a:off x="1996580" y="4655890"/>
            <a:ext cx="1551963" cy="5033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71E86DC-11D1-48A2-A9D3-A0CA17E9BECD}"/>
              </a:ext>
            </a:extLst>
          </p:cNvPr>
          <p:cNvSpPr/>
          <p:nvPr/>
        </p:nvSpPr>
        <p:spPr>
          <a:xfrm>
            <a:off x="847288" y="4035104"/>
            <a:ext cx="1551963" cy="4949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56E4D6F-E5C0-428E-811F-8063590723F7}"/>
              </a:ext>
            </a:extLst>
          </p:cNvPr>
          <p:cNvSpPr/>
          <p:nvPr/>
        </p:nvSpPr>
        <p:spPr>
          <a:xfrm>
            <a:off x="981512" y="5285064"/>
            <a:ext cx="1249960" cy="377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BF73F6-D501-4800-9EB5-EA0DF5A2631E}"/>
              </a:ext>
            </a:extLst>
          </p:cNvPr>
          <p:cNvSpPr/>
          <p:nvPr/>
        </p:nvSpPr>
        <p:spPr>
          <a:xfrm>
            <a:off x="5612235" y="3129094"/>
            <a:ext cx="1313332" cy="4865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1BD8EEB-9417-440A-B5FC-DC63765752CD}"/>
              </a:ext>
            </a:extLst>
          </p:cNvPr>
          <p:cNvSpPr/>
          <p:nvPr/>
        </p:nvSpPr>
        <p:spPr>
          <a:xfrm>
            <a:off x="3858936" y="3229762"/>
            <a:ext cx="1313332" cy="5452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9DE039F-5E91-42CE-8399-70177F444467}"/>
              </a:ext>
            </a:extLst>
          </p:cNvPr>
          <p:cNvSpPr/>
          <p:nvPr/>
        </p:nvSpPr>
        <p:spPr>
          <a:xfrm>
            <a:off x="9991288" y="1426128"/>
            <a:ext cx="1325461" cy="5368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D30B02-763C-419E-B951-9EF0000E3B13}"/>
              </a:ext>
            </a:extLst>
          </p:cNvPr>
          <p:cNvSpPr/>
          <p:nvPr/>
        </p:nvSpPr>
        <p:spPr>
          <a:xfrm>
            <a:off x="8028264" y="1082180"/>
            <a:ext cx="478173" cy="13506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D1644B2-5507-4C4D-B6F2-AB8F51186E5A}"/>
              </a:ext>
            </a:extLst>
          </p:cNvPr>
          <p:cNvSpPr/>
          <p:nvPr/>
        </p:nvSpPr>
        <p:spPr>
          <a:xfrm>
            <a:off x="7249671" y="5058561"/>
            <a:ext cx="2060869" cy="671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74D1298-11ED-4B70-A218-9479586ED8F2}"/>
              </a:ext>
            </a:extLst>
          </p:cNvPr>
          <p:cNvSpPr/>
          <p:nvPr/>
        </p:nvSpPr>
        <p:spPr>
          <a:xfrm>
            <a:off x="10419127" y="3625355"/>
            <a:ext cx="662730" cy="845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562FA16-ED89-4FDB-AF6B-8651243B1AA0}"/>
              </a:ext>
            </a:extLst>
          </p:cNvPr>
          <p:cNvSpPr/>
          <p:nvPr/>
        </p:nvSpPr>
        <p:spPr>
          <a:xfrm>
            <a:off x="11210488" y="3489820"/>
            <a:ext cx="567655" cy="6962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A37691F-019B-4347-AC97-575F55E301BB}"/>
              </a:ext>
            </a:extLst>
          </p:cNvPr>
          <p:cNvSpPr/>
          <p:nvPr/>
        </p:nvSpPr>
        <p:spPr>
          <a:xfrm>
            <a:off x="10904668" y="4346600"/>
            <a:ext cx="567655" cy="1326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01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6607B-D52A-489E-97FB-29BBF73FE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265818"/>
            <a:ext cx="5518150" cy="113921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Learning Braille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5AF557-A6D3-432B-88A1-34656AF84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114" y="1504335"/>
            <a:ext cx="5183187" cy="100074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may learn braille from a Teacher of the Visually Impaired who works with their regular teacher.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377E7B-AFE8-4082-9DA3-01F3FB8FBC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7938" y="1504335"/>
            <a:ext cx="4997450" cy="100074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students may attend a special school, like the Kentucky School for the Blind in Louisville.</a:t>
            </a:r>
          </a:p>
        </p:txBody>
      </p:sp>
      <p:pic>
        <p:nvPicPr>
          <p:cNvPr id="1032" name="Picture 8" descr="Teaching Braille Instructor teaching braille by guiding students hand over it. Set in elementary school classroom. blind student stock pictures, royalty-free photos &amp; images">
            <a:extLst>
              <a:ext uri="{FF2B5EF4-FFF2-40B4-BE49-F238E27FC236}">
                <a16:creationId xmlns:a16="http://schemas.microsoft.com/office/drawing/2014/main" id="{CC636125-8312-41FE-8424-A7E43F122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2881572"/>
            <a:ext cx="5381223" cy="358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lind schoolboy hands reading a braille book at desk in a classroom Front view of blind mixed-race schoolboy hands reading a braille book at desk in a classroom at elementary school blind student stock pictures, royalty-free photos &amp; images">
            <a:extLst>
              <a:ext uri="{FF2B5EF4-FFF2-40B4-BE49-F238E27FC236}">
                <a16:creationId xmlns:a16="http://schemas.microsoft.com/office/drawing/2014/main" id="{89C41DA2-273E-4796-86E0-23D3D5F34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2881573"/>
            <a:ext cx="5381224" cy="358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167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3D35-F0EC-4C82-A31A-CD0F383B7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0"/>
            <a:ext cx="10515600" cy="2171700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Reading Braille</a:t>
            </a:r>
            <a:b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Braille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read by moving one or more fingers along each line.  Most readers use both hands—using the pointer finger of one hand to read a line, and their other hand to mark the place where the next line starts.</a:t>
            </a:r>
          </a:p>
        </p:txBody>
      </p:sp>
      <p:pic>
        <p:nvPicPr>
          <p:cNvPr id="6" name="Content Placeholder 5" descr="A person reading a book&#10;&#10;Description automatically generated with low confidence">
            <a:extLst>
              <a:ext uri="{FF2B5EF4-FFF2-40B4-BE49-F238E27FC236}">
                <a16:creationId xmlns:a16="http://schemas.microsoft.com/office/drawing/2014/main" id="{A90AFBC5-77E8-4E81-87E0-5E6B50CA59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19" y="2863030"/>
            <a:ext cx="5046407" cy="3594920"/>
          </a:xfrm>
        </p:spPr>
      </p:pic>
      <p:pic>
        <p:nvPicPr>
          <p:cNvPr id="8" name="Content Placeholder 7" descr="A person sitting in a chair reading a book&#10;&#10;Description automatically generated with medium confidence">
            <a:extLst>
              <a:ext uri="{FF2B5EF4-FFF2-40B4-BE49-F238E27FC236}">
                <a16:creationId xmlns:a16="http://schemas.microsoft.com/office/drawing/2014/main" id="{1F863DEA-3AA9-46F9-A064-F8BC7E5262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81" y="2875936"/>
            <a:ext cx="5181600" cy="3616940"/>
          </a:xfrm>
        </p:spPr>
      </p:pic>
    </p:spTree>
    <p:extLst>
      <p:ext uri="{BB962C8B-B14F-4D97-AF65-F5344CB8AC3E}">
        <p14:creationId xmlns:p14="http://schemas.microsoft.com/office/powerpoint/2010/main" val="2450590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ED56E-A1F5-4D89-B2B9-13E2C201E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715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Writing Braille</a:t>
            </a:r>
            <a:b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Braille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be written, or embossed, by hand using a slate and stylus.  The sharp stylus pokes a dot onto the back of the paper. This means you must use a backwards braille alphabet so the words appear correctly on the front of the paper.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772567-1757-4F73-9A12-8D421AB279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5" y="2981138"/>
            <a:ext cx="5338289" cy="3213183"/>
          </a:xfrm>
        </p:spPr>
      </p:pic>
      <p:pic>
        <p:nvPicPr>
          <p:cNvPr id="8" name="Content Placeholder 7" descr="A picture containing text, green, person, hand&#10;&#10;Description automatically generated">
            <a:extLst>
              <a:ext uri="{FF2B5EF4-FFF2-40B4-BE49-F238E27FC236}">
                <a16:creationId xmlns:a16="http://schemas.microsoft.com/office/drawing/2014/main" id="{A72EAF35-3CA2-4C90-8CEC-48F4827395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24"/>
                    </a14:imgEffect>
                    <a14:imgEffect>
                      <a14:saturation sat="1420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33" y="2981139"/>
            <a:ext cx="5044351" cy="3213183"/>
          </a:xfrm>
        </p:spPr>
      </p:pic>
    </p:spTree>
    <p:extLst>
      <p:ext uri="{BB962C8B-B14F-4D97-AF65-F5344CB8AC3E}">
        <p14:creationId xmlns:p14="http://schemas.microsoft.com/office/powerpoint/2010/main" val="1943076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31AAB-B355-490E-B9DE-211226D31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895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Typing Braille</a:t>
            </a:r>
            <a:b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Perkins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Brailler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typewriter that types braille. You must hit all the keys needed to make a braille letter at once, like playing a chord on the piano.  For example, to type the letter G you must press keys 1,2, 4, and 5 (the G chord) at the same time.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picture containing indoor, weapon, object&#10;&#10;Description automatically generated">
            <a:extLst>
              <a:ext uri="{FF2B5EF4-FFF2-40B4-BE49-F238E27FC236}">
                <a16:creationId xmlns:a16="http://schemas.microsoft.com/office/drawing/2014/main" id="{59B67223-0730-44A8-AD24-961EAB8E93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60378"/>
            <a:ext cx="4964981" cy="3530653"/>
          </a:xfrm>
        </p:spPr>
      </p:pic>
      <p:pic>
        <p:nvPicPr>
          <p:cNvPr id="8" name="Content Placeholder 7" descr="A picture containing weapon, object, typewriter&#10;&#10;Description automatically generated">
            <a:extLst>
              <a:ext uri="{FF2B5EF4-FFF2-40B4-BE49-F238E27FC236}">
                <a16:creationId xmlns:a16="http://schemas.microsoft.com/office/drawing/2014/main" id="{C068775A-CE7E-4484-9712-4741ADDF7C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883" y="2960378"/>
            <a:ext cx="4789917" cy="3581247"/>
          </a:xfrm>
        </p:spPr>
      </p:pic>
    </p:spTree>
    <p:extLst>
      <p:ext uri="{BB962C8B-B14F-4D97-AF65-F5344CB8AC3E}">
        <p14:creationId xmlns:p14="http://schemas.microsoft.com/office/powerpoint/2010/main" val="364031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0CCBD-E9B9-43DD-B045-F51BDDE5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4425"/>
            <a:ext cx="10515600" cy="143704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Braille and Computers</a:t>
            </a:r>
            <a:b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allows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braille translation software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convert computer text into a braille file (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brf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 A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braille embosser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like a printer that “prints” embossed braille.  A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refreshable braille display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small metal pins that represent braille one line at a time.  </a:t>
            </a:r>
            <a:b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Content Placeholder 5" descr="A picture containing text, indoor, computer, person&#10;&#10;Description automatically generated">
            <a:extLst>
              <a:ext uri="{FF2B5EF4-FFF2-40B4-BE49-F238E27FC236}">
                <a16:creationId xmlns:a16="http://schemas.microsoft.com/office/drawing/2014/main" id="{03E9FFB9-E3BA-4053-B79E-15548A7B83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34929"/>
            <a:ext cx="4947767" cy="3557945"/>
          </a:xfrm>
        </p:spPr>
      </p:pic>
      <p:pic>
        <p:nvPicPr>
          <p:cNvPr id="8" name="Content Placeholder 7" descr="A picture containing text, indoor, keyboard&#10;&#10;Description automatically generated">
            <a:extLst>
              <a:ext uri="{FF2B5EF4-FFF2-40B4-BE49-F238E27FC236}">
                <a16:creationId xmlns:a16="http://schemas.microsoft.com/office/drawing/2014/main" id="{212DBB4F-F714-4C6E-83B2-D2C8306B9A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0437"/>
                    </a14:imgEffect>
                    <a14:imgEffect>
                      <a14:saturation sat="1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89" y="2906448"/>
            <a:ext cx="5043411" cy="3586426"/>
          </a:xfrm>
        </p:spPr>
      </p:pic>
    </p:spTree>
    <p:extLst>
      <p:ext uri="{BB962C8B-B14F-4D97-AF65-F5344CB8AC3E}">
        <p14:creationId xmlns:p14="http://schemas.microsoft.com/office/powerpoint/2010/main" val="1237822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A52278-3B14-46CC-93A3-5809E90CA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About Braille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92063D1-3878-46E1-A961-90019BDEE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76775" cy="4351338"/>
          </a:xfrm>
          <a:ln w="635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Braille is the system of reading and writing used by people who are blind.  Readers use their fingertips to feel raised dots that represent the letters of the alphabet.</a:t>
            </a:r>
          </a:p>
          <a:p>
            <a:endParaRPr lang="en-US" dirty="0"/>
          </a:p>
        </p:txBody>
      </p:sp>
      <p:pic>
        <p:nvPicPr>
          <p:cNvPr id="2069" name="Picture 21" descr="BRAILLE UNDER COPYRIGHT LAW - Talwar Advocates">
            <a:extLst>
              <a:ext uri="{FF2B5EF4-FFF2-40B4-BE49-F238E27FC236}">
                <a16:creationId xmlns:a16="http://schemas.microsoft.com/office/drawing/2014/main" id="{A437B27A-9BAA-44AA-99F5-F70B4A812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443" y="3249408"/>
            <a:ext cx="5123221" cy="2927555"/>
          </a:xfrm>
          <a:prstGeom prst="rect">
            <a:avLst/>
          </a:prstGeom>
          <a:noFill/>
          <a:ln w="635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Alphabet and Braille Character Equivalents | Iowa Department for the  Blind">
            <a:extLst>
              <a:ext uri="{FF2B5EF4-FFF2-40B4-BE49-F238E27FC236}">
                <a16:creationId xmlns:a16="http://schemas.microsoft.com/office/drawing/2014/main" id="{E359A385-8BA5-422E-8920-89183EB95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111" y="1184988"/>
            <a:ext cx="5204832" cy="1434977"/>
          </a:xfrm>
          <a:prstGeom prst="rect">
            <a:avLst/>
          </a:prstGeom>
          <a:noFill/>
          <a:ln w="635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049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5D30D-4917-4C29-906B-3B066D2F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479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Portable Devices</a:t>
            </a:r>
            <a:b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people use a braille notetaker.  This is a small, portable refreshable braille device that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also perform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of the same functions of a computer.  It allows users to read, write, and save electronic braille wherever they are.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 descr="A picture containing indoor&#10;&#10;Description automatically generated">
            <a:extLst>
              <a:ext uri="{FF2B5EF4-FFF2-40B4-BE49-F238E27FC236}">
                <a16:creationId xmlns:a16="http://schemas.microsoft.com/office/drawing/2014/main" id="{A8C0B10E-8E19-460A-8242-EF94A2C203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63242"/>
            <a:ext cx="5069781" cy="3239722"/>
          </a:xfrm>
        </p:spPr>
      </p:pic>
      <p:pic>
        <p:nvPicPr>
          <p:cNvPr id="4" name="Picture 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6BDC0F0-CE99-4777-ABC0-3B27ACE2C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2" y="4668282"/>
            <a:ext cx="2911150" cy="1824593"/>
          </a:xfrm>
          <a:prstGeom prst="rect">
            <a:avLst/>
          </a:prstGeom>
        </p:spPr>
      </p:pic>
      <p:pic>
        <p:nvPicPr>
          <p:cNvPr id="6" name="Picture 5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44311140-91EB-4C92-936A-0D68067CE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447" y="311308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5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18B2C1-8491-4D64-AB3B-A12D20938F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3339" y="365125"/>
            <a:ext cx="11132191" cy="246205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about braille, contact the Kentucky Talking Book Library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800-372-2968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ktbl.ky.gov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4AA497-73EC-4A64-AA84-CDB3A37076A1}"/>
              </a:ext>
            </a:extLst>
          </p:cNvPr>
          <p:cNvSpPr txBox="1"/>
          <p:nvPr/>
        </p:nvSpPr>
        <p:spPr>
          <a:xfrm>
            <a:off x="721453" y="4030825"/>
            <a:ext cx="107490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Meanwhile, have fun with some braille activities!</a:t>
            </a:r>
          </a:p>
        </p:txBody>
      </p:sp>
    </p:spTree>
    <p:extLst>
      <p:ext uri="{BB962C8B-B14F-4D97-AF65-F5344CB8AC3E}">
        <p14:creationId xmlns:p14="http://schemas.microsoft.com/office/powerpoint/2010/main" val="3924077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BA3F2-1150-4E07-812B-534455170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How does braille work?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2F10B-2CE5-4E88-B5D2-170B5F9461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 w="63500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Braille letters are formed by a combination of raised dots within a braille cell.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braille cell is made up of 6 dots.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dots are often referred to by their cell number.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6 dots in a cell can be arranged into 64 different combinations.</a:t>
            </a:r>
          </a:p>
        </p:txBody>
      </p:sp>
      <p:pic>
        <p:nvPicPr>
          <p:cNvPr id="1030" name="Picture 6" descr="About Braille | Australian Braille Authority">
            <a:extLst>
              <a:ext uri="{FF2B5EF4-FFF2-40B4-BE49-F238E27FC236}">
                <a16:creationId xmlns:a16="http://schemas.microsoft.com/office/drawing/2014/main" id="{F378D57D-3B09-4932-87C1-073A92318E5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274" y="1825624"/>
            <a:ext cx="3883452" cy="4351338"/>
          </a:xfrm>
          <a:prstGeom prst="rect">
            <a:avLst/>
          </a:prstGeom>
          <a:noFill/>
          <a:ln w="635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754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EC6BE-B191-4F12-9559-7F3B9F8C9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The Braille Alphabet A-J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F7C2C-4258-41CD-9CA5-59A6472785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 w="63500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braille letter is formed by the raised dots within a cell.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letter A, only dot 1 is raised.  For letter B, dots 1 and 2 are raised.  For letter C, dots 1 and 4 are raised, and so on.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letters A-J use only the top 4 cells.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DB4BCAC-18A0-47E5-8084-39C514D14D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6529" y="1825625"/>
            <a:ext cx="4727003" cy="4351337"/>
          </a:xfrm>
          <a:prstGeom prst="rect">
            <a:avLst/>
          </a:prstGeom>
          <a:ln w="635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95853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A56E5-CD0B-4834-AC1F-550F91CB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The Braille Alphabet K-T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9BB13-7B8B-4A27-9086-67242400E9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 w="63500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letters K-T add dot 3 to each of the previous letters.  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example, the letter K is the same as letter A, but with dot 3 added.  L is the same as B with dot 3 added, and so on.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A9342AE-AD34-4D80-A32F-F66970C24A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9388" y="1825625"/>
            <a:ext cx="4824412" cy="4351338"/>
          </a:xfrm>
          <a:prstGeom prst="rect">
            <a:avLst/>
          </a:prstGeom>
          <a:ln w="635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90036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FAA1D-9DE7-4349-8327-5A298FA93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The Braille Alphabet U-Z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288E7-02FA-407F-A336-7A8C77BC9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 w="635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last </a:t>
            </a: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set of letters continues the pattern by adding a dot 6 to the second set of letters. 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At the time Louis Braille invented braille, there was no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</a:t>
            </a: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in the French language. The braille letter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 </a:t>
            </a: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was later created by dots 2, 4, 5, 6.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3C335C-09B8-4B78-9B7E-ED87DF2290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91299" y="1822451"/>
            <a:ext cx="4657725" cy="4351338"/>
          </a:xfrm>
          <a:prstGeom prst="rect">
            <a:avLst/>
          </a:prstGeom>
          <a:ln w="635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75021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FEB02-22F4-44E9-A009-BA47B68CD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Braille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13075-CC2D-472A-B185-1ABBF3D66B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 w="63500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Braille numbers 1-10 are the same as letters A-J, except they have the number sign before them.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number sign is dots 3,4,5,and 6.</a:t>
            </a:r>
          </a:p>
        </p:txBody>
      </p:sp>
      <p:pic>
        <p:nvPicPr>
          <p:cNvPr id="3074" name="Picture 2" descr="Braille number set. Clipart image isolated on white background Stock Vector  | Adobe Stock">
            <a:extLst>
              <a:ext uri="{FF2B5EF4-FFF2-40B4-BE49-F238E27FC236}">
                <a16:creationId xmlns:a16="http://schemas.microsoft.com/office/drawing/2014/main" id="{94520732-E3CD-4D42-91EA-BD98E59C7D5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693" y="1825625"/>
            <a:ext cx="4352132" cy="4352132"/>
          </a:xfrm>
          <a:prstGeom prst="rect">
            <a:avLst/>
          </a:prstGeom>
          <a:noFill/>
          <a:ln w="635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738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15E1A-2EB3-4EA0-AE74-711A4C4F7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25278" cy="86732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Types of Braille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CDD111-32F0-4CD8-B8DC-7DDD8C010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03" y="1470991"/>
            <a:ext cx="10880035" cy="5021884"/>
          </a:xfrm>
          <a:noFill/>
          <a:ln w="635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Braille used for reading and writing is called Literary Braille.  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 different braille code used for mathematics called Nemeth Braille and another braille code used for musical notation.  </a:t>
            </a:r>
          </a:p>
          <a:p>
            <a:r>
              <a:rPr lang="en-US" dirty="0">
                <a:solidFill>
                  <a:srgbClr val="CC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language has its own braille code to account for its unique letters. </a:t>
            </a:r>
            <a:r>
              <a:rPr lang="en-US" dirty="0">
                <a:solidFill>
                  <a:srgbClr val="CC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Some examples </a:t>
            </a:r>
            <a:r>
              <a:rPr lang="en-US" dirty="0">
                <a:solidFill>
                  <a:srgbClr val="CC66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are </a:t>
            </a:r>
            <a:r>
              <a:rPr lang="en-US" dirty="0">
                <a:solidFill>
                  <a:srgbClr val="CC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Ñ in Spanish, Ü in German, and Ç in French.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current braille code used in America is called Unified English Braille (UEB).  It incorporates symbols used in literary, math, science, and computer fields, like the @ used in email addresses.</a:t>
            </a:r>
          </a:p>
        </p:txBody>
      </p:sp>
    </p:spTree>
    <p:extLst>
      <p:ext uri="{BB962C8B-B14F-4D97-AF65-F5344CB8AC3E}">
        <p14:creationId xmlns:p14="http://schemas.microsoft.com/office/powerpoint/2010/main" val="3231470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8187F-9284-4E79-B736-D88DDBF85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6561"/>
            <a:ext cx="10515600" cy="13674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Contracted and Uncontracted Braille</a:t>
            </a:r>
            <a:b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C557C-CE92-4392-8106-38B2963F10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1235"/>
            <a:ext cx="10291760" cy="4709508"/>
          </a:xfrm>
          <a:ln w="635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Braille takes up a lot more space than print.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Braille that is a letter-by-letter translation is called uncontracted braille, or Grade 1 braille.</a:t>
            </a:r>
          </a:p>
          <a:p>
            <a:r>
              <a:rPr lang="en-US" dirty="0">
                <a:solidFill>
                  <a:srgbClr val="CC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braille is contracted braille, or Grade 2 braille.  It uses 180 contractions, or shortcuts, for the most common words and word parts.  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contractions: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As is shortened to z                 Blind is shortened to bl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Could is shortened to cd          Together is shortened to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tgr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Yourself is shortened to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yrf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969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00693EA1F30A41B38B288AC6D5FBA7" ma:contentTypeVersion="2" ma:contentTypeDescription="Create a new document." ma:contentTypeScope="" ma:versionID="c7ab857a770e1217684be74885f3804b">
  <xsd:schema xmlns:xsd="http://www.w3.org/2001/XMLSchema" xmlns:xs="http://www.w3.org/2001/XMLSchema" xmlns:p="http://schemas.microsoft.com/office/2006/metadata/properties" xmlns:ns1="http://schemas.microsoft.com/sharepoint/v3" xmlns:ns2="9d25bf3a-d1fe-4e54-b321-81c04680cc22" targetNamespace="http://schemas.microsoft.com/office/2006/metadata/properties" ma:root="true" ma:fieldsID="04095cb8d8e365de8cb587128236c730" ns1:_="" ns2:_="">
    <xsd:import namespace="http://schemas.microsoft.com/sharepoint/v3"/>
    <xsd:import namespace="9d25bf3a-d1fe-4e54-b321-81c04680cc22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5bf3a-d1fe-4e54-b321-81c04680cc2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562BE79-A47A-4753-9B6E-3E049CCD9AA5}"/>
</file>

<file path=customXml/itemProps2.xml><?xml version="1.0" encoding="utf-8"?>
<ds:datastoreItem xmlns:ds="http://schemas.openxmlformats.org/officeDocument/2006/customXml" ds:itemID="{D0BF9248-C75C-4431-982A-5C040B6B783A}"/>
</file>

<file path=customXml/itemProps3.xml><?xml version="1.0" encoding="utf-8"?>
<ds:datastoreItem xmlns:ds="http://schemas.openxmlformats.org/officeDocument/2006/customXml" ds:itemID="{0A396A12-EEE0-477C-833A-FD9ABC706AF1}"/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991</Words>
  <Application>Microsoft Office PowerPoint</Application>
  <PresentationFormat>Widescreen</PresentationFormat>
  <Paragraphs>61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Office Theme</vt:lpstr>
      <vt:lpstr>Discovering Braille</vt:lpstr>
      <vt:lpstr>About Braille</vt:lpstr>
      <vt:lpstr> How does braille work?</vt:lpstr>
      <vt:lpstr>The Braille Alphabet A-J</vt:lpstr>
      <vt:lpstr>The Braille Alphabet K-T</vt:lpstr>
      <vt:lpstr>The Braille Alphabet U-Z</vt:lpstr>
      <vt:lpstr>Braille Numbers</vt:lpstr>
      <vt:lpstr>Types of Braille</vt:lpstr>
      <vt:lpstr>Contracted and Uncontracted Braille </vt:lpstr>
      <vt:lpstr>Braille Books (Available from the Kentucky Talking Book Library)</vt:lpstr>
      <vt:lpstr>Is braille still necessary with audiobooks and computer screen readers?</vt:lpstr>
      <vt:lpstr>Many public places have braille signs.</vt:lpstr>
      <vt:lpstr>Look for examples of braille wherever you go.</vt:lpstr>
      <vt:lpstr>What about at  home?  A braille labeler can be very helpful.</vt:lpstr>
      <vt:lpstr>Learning Braille</vt:lpstr>
      <vt:lpstr>Reading Braille Braille is read by moving one or more fingers along each line.  Most readers use both hands—using the pointer finger of one hand to read a line, and their other hand to mark the place where the next line starts.</vt:lpstr>
      <vt:lpstr>Writing Braille Braille can be written, or embossed, by hand using a slate and stylus.  The sharp stylus pokes a dot onto the back of the paper. This means you must use a backwards braille alphabet so the words appear correctly on the front of the paper.</vt:lpstr>
      <vt:lpstr>Typing Braille The Perkins Brailler is a typewriter that types braille. You must hit all the keys needed to make a braille letter at once, like playing a chord on the piano.  For example, to type the letter G you must press keys 1,2, 4, and 5 (the G chord) at the same time.</vt:lpstr>
      <vt:lpstr>Braille and Computers Technology allows braille translation software to convert computer text into a braille file (brf).  A braille embosser is like a printer that “prints” embossed braille.  A refreshable braille display has small metal pins that represent braille one line at a time.   </vt:lpstr>
      <vt:lpstr>Portable Devices Many people use a braille notetaker.  This is a small, portable refreshable braille device that can also perform many of the same functions of a computer.  It allows users to read, write, and save electronic braille wherever they are.</vt:lpstr>
      <vt:lpstr>For more information about braille, contact the Kentucky Talking Book Library at 800-372-2968 or ktbl.ky.gov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Discovering Braille</dc:title>
  <dc:creator>Penegor, Barbara  (ELC)</dc:creator>
  <cp:lastModifiedBy>Penegor, Barbara  (ELC)</cp:lastModifiedBy>
  <cp:revision>85</cp:revision>
  <dcterms:created xsi:type="dcterms:W3CDTF">2022-07-22T18:32:18Z</dcterms:created>
  <dcterms:modified xsi:type="dcterms:W3CDTF">2022-07-29T20:12:52Z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0x0101004A00693EA1F30A41B38B288AC6D5FBA7</vt:lpwstr>
  </property>
</Properties>
</file>